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</p:sldIdLst>
  <p:sldSz cx="12192000" cy="6858000"/>
  <p:notesSz cx="6858000" cy="9144000"/>
  <p:embeddedFontLst>
    <p:embeddedFont>
      <p:font typeface="Arimo" panose="02020500000000000000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eiryo" panose="020B0604030504040204" pitchFamily="34" charset="-128"/>
      <p:regular r:id="rId29"/>
      <p:bold r:id="rId30"/>
      <p:italic r:id="rId31"/>
      <p:boldItalic r:id="rId32"/>
    </p:embeddedFont>
    <p:embeddedFont>
      <p:font typeface="Microsoft Yahei" panose="020B0503020204020204" pitchFamily="34" charset="-122"/>
      <p:regular r:id="rId33"/>
      <p:bold r:id="rId34"/>
    </p:embeddedFont>
    <p:embeddedFont>
      <p:font typeface="SimSun" panose="02010600030101010101" pitchFamily="2" charset="-122"/>
      <p:regular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hALLkFnjD1kmZv/mYGhMQa7s0y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A84FF-E018-204A-9B1B-011C568FAC77}" v="1" dt="2021-10-28T03:04:02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何松益" userId="c293fb09-7b54-40be-a450-a125e31e0b30" providerId="ADAL" clId="{2B2A84FF-E018-204A-9B1B-011C568FAC77}"/>
    <pc:docChg chg="custSel modSld">
      <pc:chgData name="何松益" userId="c293fb09-7b54-40be-a450-a125e31e0b30" providerId="ADAL" clId="{2B2A84FF-E018-204A-9B1B-011C568FAC77}" dt="2021-10-28T03:04:05.144" v="4" actId="14100"/>
      <pc:docMkLst>
        <pc:docMk/>
      </pc:docMkLst>
      <pc:sldChg chg="addSp delSp modSp mod">
        <pc:chgData name="何松益" userId="c293fb09-7b54-40be-a450-a125e31e0b30" providerId="ADAL" clId="{2B2A84FF-E018-204A-9B1B-011C568FAC77}" dt="2021-10-28T03:04:05.144" v="4" actId="14100"/>
        <pc:sldMkLst>
          <pc:docMk/>
          <pc:sldMk cId="0" sldId="266"/>
        </pc:sldMkLst>
        <pc:picChg chg="add mod">
          <ac:chgData name="何松益" userId="c293fb09-7b54-40be-a450-a125e31e0b30" providerId="ADAL" clId="{2B2A84FF-E018-204A-9B1B-011C568FAC77}" dt="2021-10-28T03:04:05.144" v="4" actId="14100"/>
          <ac:picMkLst>
            <pc:docMk/>
            <pc:sldMk cId="0" sldId="266"/>
            <ac:picMk id="3" creationId="{E7831B79-F98F-C543-991A-2AB1350B914A}"/>
          </ac:picMkLst>
        </pc:picChg>
        <pc:picChg chg="del">
          <ac:chgData name="何松益" userId="c293fb09-7b54-40be-a450-a125e31e0b30" providerId="ADAL" clId="{2B2A84FF-E018-204A-9B1B-011C568FAC77}" dt="2021-10-28T03:01:29.332" v="0" actId="478"/>
          <ac:picMkLst>
            <pc:docMk/>
            <pc:sldMk cId="0" sldId="266"/>
            <ac:picMk id="31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7126fb1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f7126fb1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16bdefa7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f16bdefa7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818c2db6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f818c2db6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818c2db6d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f818c2db6d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7126fb18c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f7126fb18c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>
            <a:off x="4165444" y="555357"/>
            <a:ext cx="5072062" cy="43719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85" name="Google Shape;85;p1"/>
          <p:cNvSpPr/>
          <p:nvPr/>
        </p:nvSpPr>
        <p:spPr>
          <a:xfrm rot="10800000">
            <a:off x="5846606" y="1901557"/>
            <a:ext cx="2913063" cy="250983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86" name="Google Shape;86;p1"/>
          <p:cNvSpPr/>
          <p:nvPr/>
        </p:nvSpPr>
        <p:spPr>
          <a:xfrm rot="10800000">
            <a:off x="4408331" y="3117582"/>
            <a:ext cx="1714500" cy="1476375"/>
          </a:xfrm>
          <a:prstGeom prst="triangle">
            <a:avLst>
              <a:gd name="adj" fmla="val 50000"/>
            </a:avLst>
          </a:prstGeom>
          <a:solidFill>
            <a:srgbClr val="EC747D"/>
          </a:solidFill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87" name="Google Shape;87;p1"/>
          <p:cNvSpPr/>
          <p:nvPr/>
        </p:nvSpPr>
        <p:spPr>
          <a:xfrm rot="10800000">
            <a:off x="3832069" y="555357"/>
            <a:ext cx="5072062" cy="4371975"/>
          </a:xfrm>
          <a:prstGeom prst="triangle">
            <a:avLst>
              <a:gd name="adj" fmla="val 50000"/>
            </a:avLst>
          </a:prstGeom>
          <a:solidFill>
            <a:srgbClr val="EC747D"/>
          </a:solidFill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2421365" y="2948546"/>
            <a:ext cx="7772400" cy="69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Yahei"/>
              <a:buNone/>
            </a:pPr>
            <a:r>
              <a:rPr lang="en-US" sz="4000" b="1">
                <a:latin typeface="Microsoft Yahei"/>
                <a:ea typeface="Microsoft Yahei"/>
                <a:cs typeface="Microsoft Yahei"/>
                <a:sym typeface="Microsoft Yahei"/>
              </a:rPr>
              <a:t>專題報告</a:t>
            </a:r>
            <a:endParaRPr sz="4000"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89" name="Google Shape;89;p1"/>
          <p:cNvCxnSpPr/>
          <p:nvPr/>
        </p:nvCxnSpPr>
        <p:spPr>
          <a:xfrm>
            <a:off x="1627031" y="2669907"/>
            <a:ext cx="45720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0" name="Google Shape;90;p1"/>
          <p:cNvCxnSpPr/>
          <p:nvPr/>
        </p:nvCxnSpPr>
        <p:spPr>
          <a:xfrm rot="10800000">
            <a:off x="6199031" y="2234932"/>
            <a:ext cx="0" cy="4318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1" name="Google Shape;91;p1"/>
          <p:cNvSpPr/>
          <p:nvPr/>
        </p:nvSpPr>
        <p:spPr>
          <a:xfrm>
            <a:off x="6343494" y="2415908"/>
            <a:ext cx="14462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PROGRAM  DESIGN</a:t>
            </a:r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92" name="Google Shape;92;p1"/>
          <p:cNvCxnSpPr/>
          <p:nvPr/>
        </p:nvCxnSpPr>
        <p:spPr>
          <a:xfrm rot="10800000" flipH="1">
            <a:off x="6283170" y="2379396"/>
            <a:ext cx="1587" cy="28892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3" name="Google Shape;93;p1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94" name="Google Shape;94;p1"/>
          <p:cNvSpPr/>
          <p:nvPr/>
        </p:nvSpPr>
        <p:spPr>
          <a:xfrm rot="10800000">
            <a:off x="10126663" y="0"/>
            <a:ext cx="2065337" cy="1781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97" name="Google Shape;97;p1"/>
          <p:cNvGrpSpPr/>
          <p:nvPr/>
        </p:nvGrpSpPr>
        <p:grpSpPr>
          <a:xfrm>
            <a:off x="1714583" y="2060307"/>
            <a:ext cx="7824077" cy="3286308"/>
            <a:chOff x="-17225" y="0"/>
            <a:chExt cx="7824567" cy="3285923"/>
          </a:xfrm>
        </p:grpSpPr>
        <p:sp>
          <p:nvSpPr>
            <p:cNvPr id="98" name="Google Shape;98;p1"/>
            <p:cNvSpPr/>
            <p:nvPr/>
          </p:nvSpPr>
          <p:spPr>
            <a:xfrm rot="10800000">
              <a:off x="1974290" y="79467"/>
              <a:ext cx="410464" cy="353849"/>
            </a:xfrm>
            <a:prstGeom prst="triangle">
              <a:avLst>
                <a:gd name="adj" fmla="val 50000"/>
              </a:avLst>
            </a:prstGeom>
            <a:solidFill>
              <a:srgbClr val="EC747D"/>
            </a:solidFill>
            <a:ln w="19050" cap="flat" cmpd="sng">
              <a:solidFill>
                <a:srgbClr val="EC747D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 rot="9126810">
              <a:off x="2005016" y="1892374"/>
              <a:ext cx="129428" cy="111577"/>
            </a:xfrm>
            <a:prstGeom prst="triangle">
              <a:avLst>
                <a:gd name="adj" fmla="val 50000"/>
              </a:avLst>
            </a:prstGeom>
            <a:solidFill>
              <a:srgbClr val="EC747D"/>
            </a:solidFill>
            <a:ln w="19050" cap="flat" cmpd="sng">
              <a:solidFill>
                <a:srgbClr val="EC747D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 rot="10800000">
              <a:off x="2785030" y="2577418"/>
              <a:ext cx="117937" cy="101670"/>
            </a:xfrm>
            <a:prstGeom prst="triangle">
              <a:avLst>
                <a:gd name="adj" fmla="val 50000"/>
              </a:avLst>
            </a:prstGeom>
            <a:solidFill>
              <a:srgbClr val="EC747D"/>
            </a:solidFill>
            <a:ln w="19050" cap="flat" cmpd="sng">
              <a:solidFill>
                <a:srgbClr val="EC747D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 rot="8944116">
              <a:off x="0" y="3164822"/>
              <a:ext cx="114486" cy="98696"/>
            </a:xfrm>
            <a:prstGeom prst="triangle">
              <a:avLst>
                <a:gd name="adj" fmla="val 50000"/>
              </a:avLst>
            </a:prstGeom>
            <a:solidFill>
              <a:srgbClr val="EC747D"/>
            </a:solidFill>
            <a:ln w="19050" cap="flat" cmpd="sng">
              <a:solidFill>
                <a:srgbClr val="EC747D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 rot="10800000">
              <a:off x="6625101" y="0"/>
              <a:ext cx="502647" cy="433317"/>
            </a:xfrm>
            <a:prstGeom prst="triangle">
              <a:avLst>
                <a:gd name="adj" fmla="val 50000"/>
              </a:avLst>
            </a:prstGeom>
            <a:solidFill>
              <a:srgbClr val="EC747D"/>
            </a:solidFill>
            <a:ln w="19050" cap="flat" cmpd="sng">
              <a:solidFill>
                <a:srgbClr val="EC747D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 rot="8944116">
              <a:off x="4912804" y="3062374"/>
              <a:ext cx="114486" cy="98696"/>
            </a:xfrm>
            <a:prstGeom prst="triangle">
              <a:avLst>
                <a:gd name="adj" fmla="val 50000"/>
              </a:avLst>
            </a:prstGeom>
            <a:solidFill>
              <a:srgbClr val="EC747D"/>
            </a:solidFill>
            <a:ln w="19050" cap="flat" cmpd="sng">
              <a:solidFill>
                <a:srgbClr val="EC747D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 rot="9006486">
              <a:off x="7479081" y="2003003"/>
              <a:ext cx="285868" cy="246438"/>
            </a:xfrm>
            <a:prstGeom prst="triangle">
              <a:avLst>
                <a:gd name="adj" fmla="val 50000"/>
              </a:avLst>
            </a:prstGeom>
            <a:solidFill>
              <a:srgbClr val="EC747D"/>
            </a:solidFill>
            <a:ln w="19050" cap="flat" cmpd="sng">
              <a:solidFill>
                <a:srgbClr val="EC747D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 rot="-9771132">
              <a:off x="6193525" y="2618739"/>
              <a:ext cx="171366" cy="147729"/>
            </a:xfrm>
            <a:prstGeom prst="triangle">
              <a:avLst>
                <a:gd name="adj" fmla="val 50000"/>
              </a:avLst>
            </a:prstGeom>
            <a:solidFill>
              <a:srgbClr val="EC747D"/>
            </a:solidFill>
            <a:ln w="19050" cap="flat" cmpd="sng">
              <a:solidFill>
                <a:srgbClr val="EC747D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06" name="Google Shape;106;p1"/>
          <p:cNvSpPr/>
          <p:nvPr/>
        </p:nvSpPr>
        <p:spPr>
          <a:xfrm>
            <a:off x="7213153" y="1177877"/>
            <a:ext cx="797467" cy="40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2021</a:t>
            </a:r>
            <a:endParaRPr sz="2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7159469" y="979220"/>
            <a:ext cx="803275" cy="803275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4490898" y="5324199"/>
            <a:ext cx="504777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資工四A 	 	陳咏裕	  410727739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資工四A 	 	何松益	  410715732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資工四A  	林佳杰      410715685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資工四A 	 	顏銘鋒	  410715910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2311474" y="3798154"/>
            <a:ext cx="7772400" cy="6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Yahei"/>
              <a:buNone/>
            </a:pPr>
            <a:r>
              <a:rPr lang="en-US" sz="4000" b="1" u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智慧人臉</a:t>
            </a:r>
            <a:r>
              <a:rPr lang="zh-TW" altLang="en-US" sz="4000" b="1" u="none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辨識</a:t>
            </a:r>
            <a:r>
              <a:rPr lang="en-US" sz="4000" b="1" u="none" dirty="0" err="1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點名系統</a:t>
            </a:r>
            <a:endParaRPr sz="4000" b="1" u="none" dirty="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"/>
          <p:cNvSpPr txBox="1">
            <a:spLocks noGrp="1"/>
          </p:cNvSpPr>
          <p:nvPr>
            <p:ph type="ctrTitle"/>
          </p:nvPr>
        </p:nvSpPr>
        <p:spPr>
          <a:xfrm>
            <a:off x="1532840" y="434776"/>
            <a:ext cx="1551539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Microsoft Yahei"/>
              <a:buNone/>
            </a:pPr>
            <a:r>
              <a:rPr lang="en-US" sz="3200" b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</a:t>
            </a:r>
            <a:endParaRPr sz="3200" b="1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1" name="Google Shape;311;p8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12" name="Google Shape;312;p8"/>
          <p:cNvSpPr/>
          <p:nvPr/>
        </p:nvSpPr>
        <p:spPr>
          <a:xfrm rot="10800000">
            <a:off x="10126663" y="0"/>
            <a:ext cx="2065337" cy="1781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13" name="Google Shape;313;p8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14" name="Google Shape;314;p8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15" name="Google Shape;315;p8"/>
          <p:cNvSpPr txBox="1"/>
          <p:nvPr/>
        </p:nvSpPr>
        <p:spPr>
          <a:xfrm>
            <a:off x="496955" y="1614141"/>
            <a:ext cx="362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endParaRPr/>
          </a:p>
        </p:txBody>
      </p:sp>
      <p:sp>
        <p:nvSpPr>
          <p:cNvPr id="316" name="Google Shape;3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E7831B79-F98F-C543-991A-2AB1350B9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32" y="1983441"/>
            <a:ext cx="11784367" cy="29947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 txBox="1">
            <a:spLocks noGrp="1"/>
          </p:cNvSpPr>
          <p:nvPr>
            <p:ph type="ctrTitle"/>
          </p:nvPr>
        </p:nvSpPr>
        <p:spPr>
          <a:xfrm>
            <a:off x="1744663" y="572143"/>
            <a:ext cx="8229600" cy="63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Microsoft Yahei"/>
              <a:buNone/>
            </a:pPr>
            <a:r>
              <a:rPr lang="en-US" sz="3200" b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程式介紹</a:t>
            </a:r>
            <a:endParaRPr sz="3200" b="1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3" name="Google Shape;323;p11"/>
          <p:cNvSpPr/>
          <p:nvPr/>
        </p:nvSpPr>
        <p:spPr>
          <a:xfrm>
            <a:off x="1987965" y="2327621"/>
            <a:ext cx="2305050" cy="50958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C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使用者畫面</a:t>
            </a:r>
            <a:endParaRPr sz="2400" b="1">
              <a:solidFill>
                <a:srgbClr val="FFC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7499767" y="2331833"/>
            <a:ext cx="2305050" cy="50958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C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資料庫</a:t>
            </a:r>
            <a:endParaRPr sz="2400" b="1">
              <a:solidFill>
                <a:srgbClr val="FFC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2007016" y="3056283"/>
            <a:ext cx="2303463" cy="1782763"/>
          </a:xfrm>
          <a:prstGeom prst="roundRect">
            <a:avLst>
              <a:gd name="adj" fmla="val 3023"/>
            </a:avLst>
          </a:prstGeom>
          <a:solidFill>
            <a:srgbClr val="F2F2F2"/>
          </a:solidFill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教師</a:t>
            </a: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科目</a:t>
            </a: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時間</a:t>
            </a: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圖片</a:t>
            </a: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7499767" y="3060495"/>
            <a:ext cx="2305050" cy="1778551"/>
          </a:xfrm>
          <a:prstGeom prst="roundRect">
            <a:avLst>
              <a:gd name="adj" fmla="val 3023"/>
            </a:avLst>
          </a:prstGeom>
          <a:solidFill>
            <a:srgbClr val="F2F2F2"/>
          </a:solidFill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學生的姓名</a:t>
            </a: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學生的</a:t>
            </a:r>
            <a:r>
              <a:rPr lang="en-US" sz="18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班級</a:t>
            </a: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學生的</a:t>
            </a:r>
            <a:r>
              <a:rPr lang="en-US" sz="18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學號</a:t>
            </a: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Microsoft Yahei"/>
              <a:buChar char="●"/>
            </a:pPr>
            <a:r>
              <a:rPr lang="en-US" sz="18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學生的</a:t>
            </a:r>
            <a:r>
              <a:rPr lang="en-US" sz="18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faceID</a:t>
            </a: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27" name="Google Shape;327;p11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28" name="Google Shape;328;p11"/>
          <p:cNvSpPr/>
          <p:nvPr/>
        </p:nvSpPr>
        <p:spPr>
          <a:xfrm rot="10800000">
            <a:off x="10126663" y="0"/>
            <a:ext cx="2065337" cy="1781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7301292" y="2268508"/>
            <a:ext cx="2736900" cy="2851200"/>
          </a:xfrm>
          <a:prstGeom prst="roundRect">
            <a:avLst>
              <a:gd name="adj" fmla="val 2949"/>
            </a:avLst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1772040" y="2260721"/>
            <a:ext cx="2736900" cy="2851200"/>
          </a:xfrm>
          <a:prstGeom prst="roundRect">
            <a:avLst>
              <a:gd name="adj" fmla="val 2949"/>
            </a:avLst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3" name="Google Shape;333;p11"/>
          <p:cNvSpPr/>
          <p:nvPr/>
        </p:nvSpPr>
        <p:spPr>
          <a:xfrm>
            <a:off x="4743866" y="2327621"/>
            <a:ext cx="2305050" cy="50958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C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伺服器</a:t>
            </a:r>
            <a:endParaRPr sz="2400" b="1">
              <a:solidFill>
                <a:srgbClr val="FFC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4743866" y="3056283"/>
            <a:ext cx="2305050" cy="1782763"/>
          </a:xfrm>
          <a:prstGeom prst="roundRect">
            <a:avLst>
              <a:gd name="adj" fmla="val 3023"/>
            </a:avLst>
          </a:prstGeom>
          <a:solidFill>
            <a:srgbClr val="F2F2F2"/>
          </a:solidFill>
          <a:ln w="381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API(辨識服務)</a:t>
            </a: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5" name="Google Shape;335;p11"/>
          <p:cNvSpPr/>
          <p:nvPr/>
        </p:nvSpPr>
        <p:spPr>
          <a:xfrm>
            <a:off x="4536666" y="2260721"/>
            <a:ext cx="2736900" cy="2851200"/>
          </a:xfrm>
          <a:prstGeom prst="roundRect">
            <a:avLst>
              <a:gd name="adj" fmla="val 2949"/>
            </a:avLst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36" name="Google Shape;33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2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53" name="Google Shape;353;p12"/>
          <p:cNvSpPr/>
          <p:nvPr/>
        </p:nvSpPr>
        <p:spPr>
          <a:xfrm rot="10800000">
            <a:off x="10126663" y="0"/>
            <a:ext cx="2065337" cy="1781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56" name="Google Shape;356;p12"/>
          <p:cNvSpPr txBox="1"/>
          <p:nvPr/>
        </p:nvSpPr>
        <p:spPr>
          <a:xfrm>
            <a:off x="3693370" y="1997859"/>
            <a:ext cx="480525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若</a:t>
            </a:r>
            <a:r>
              <a:rPr lang="zh-TW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資料庫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儲存</a:t>
            </a:r>
            <a:r>
              <a:rPr lang="zh-TW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數據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不是近期的照</a:t>
            </a:r>
            <a:r>
              <a:rPr lang="zh-TW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片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、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清晰可辨識的照片，或者課堂上拍攝下來的，在往後辨識時可能會可能會無法辨識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2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在使用人臉辨識前，會需要儲存個人的臉部照片，這種侵犯行為恐怕會造成麻煩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。(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肖像權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2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 startAt="2"/>
            </a:pPr>
            <a:r>
              <a:rPr lang="en-US" altLang="zh-TW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因為</a:t>
            </a:r>
            <a:r>
              <a:rPr lang="zh-TW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手機</a:t>
            </a:r>
            <a:r>
              <a:rPr lang="en-US" altLang="zh-TW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照相畫質的關係，可能會影響到一次可以得點名人數的上限</a:t>
            </a:r>
            <a:r>
              <a:rPr lang="en-US" alt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 txBox="1">
            <a:spLocks noGrp="1"/>
          </p:cNvSpPr>
          <p:nvPr>
            <p:ph type="ctrTitle"/>
          </p:nvPr>
        </p:nvSpPr>
        <p:spPr>
          <a:xfrm>
            <a:off x="4446355" y="458839"/>
            <a:ext cx="329929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Microsoft Yahei"/>
              <a:buNone/>
            </a:pPr>
            <a:r>
              <a:rPr lang="zh-TW" altLang="en-US" sz="3200" b="1" dirty="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面臨到的問題</a:t>
            </a:r>
            <a:endParaRPr sz="3200" b="1" dirty="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8" name="Google Shape;35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64" name="Google Shape;364;p13"/>
          <p:cNvSpPr/>
          <p:nvPr/>
        </p:nvSpPr>
        <p:spPr>
          <a:xfrm rot="10800000">
            <a:off x="10126663" y="0"/>
            <a:ext cx="2065337" cy="1781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66" name="Google Shape;366;p13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67" name="Google Shape;367;p13"/>
          <p:cNvSpPr txBox="1"/>
          <p:nvPr/>
        </p:nvSpPr>
        <p:spPr>
          <a:xfrm>
            <a:off x="3710839" y="1781175"/>
            <a:ext cx="4770322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使用學生</a:t>
            </a:r>
            <a:r>
              <a:rPr lang="zh-TW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在每堂上課時辨識出的數據即時更新資料庫，確保每次辨識使用的照片是近期的。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老師在使用這套系統時，需先取得學生同意使用他們的相片。</a:t>
            </a:r>
            <a:endParaRPr lang="en-US" altLang="zh-TW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dk1"/>
              </a:buClr>
              <a:buSzPts val="1800"/>
              <a:buFont typeface="Calibri"/>
              <a:buAutoNum type="arabicPeriod"/>
            </a:pPr>
            <a:endParaRPr lang="en-US" altLang="zh-TW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把同學分批點名，人數以看得清楚臉部特徵為主。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ctrTitle"/>
          </p:nvPr>
        </p:nvSpPr>
        <p:spPr>
          <a:xfrm>
            <a:off x="5033493" y="460376"/>
            <a:ext cx="212501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Microsoft Yahei"/>
              <a:buNone/>
            </a:pPr>
            <a:r>
              <a:rPr lang="en-US" sz="3200" b="1" dirty="0" err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解決方法</a:t>
            </a:r>
            <a:endParaRPr sz="3200" b="1" dirty="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69" name="Google Shape;36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75" name="Google Shape;375;p14"/>
          <p:cNvSpPr/>
          <p:nvPr/>
        </p:nvSpPr>
        <p:spPr>
          <a:xfrm rot="10800000">
            <a:off x="10126663" y="0"/>
            <a:ext cx="2065337" cy="1781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76" name="Google Shape;376;p14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77" name="Google Shape;377;p14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78" name="Google Shape;378;p14"/>
          <p:cNvSpPr txBox="1">
            <a:spLocks noGrp="1"/>
          </p:cNvSpPr>
          <p:nvPr>
            <p:ph type="ctrTitle"/>
          </p:nvPr>
        </p:nvSpPr>
        <p:spPr>
          <a:xfrm>
            <a:off x="5033493" y="604837"/>
            <a:ext cx="212501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Microsoft Yahei"/>
              <a:buNone/>
            </a:pPr>
            <a:r>
              <a:rPr lang="en-US" sz="3200" b="1" dirty="0" err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未來</a:t>
            </a:r>
            <a:r>
              <a:rPr lang="zh-TW" altLang="en-US" sz="3200" b="1" dirty="0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發展</a:t>
            </a:r>
            <a:endParaRPr sz="3200" b="1" dirty="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79" name="Google Shape;379;p14"/>
          <p:cNvSpPr txBox="1"/>
          <p:nvPr/>
        </p:nvSpPr>
        <p:spPr>
          <a:xfrm>
            <a:off x="3924122" y="1781175"/>
            <a:ext cx="434375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800"/>
            </a:pPr>
            <a:r>
              <a:rPr lang="zh-TW" alt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在辨識人臉的方面能夠做到更加準確。人臉辨識功能未來可以應用在校門入口辨識，防止非本校人員進入校園，讓靜宜學生有更安全的學習環境。</a:t>
            </a:r>
            <a:endParaRPr lang="en-US" altLang="zh-TW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1800"/>
            </a:pPr>
            <a:endParaRPr lang="zh-TW" alt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"/>
          <p:cNvSpPr/>
          <p:nvPr/>
        </p:nvSpPr>
        <p:spPr>
          <a:xfrm>
            <a:off x="0" y="2029619"/>
            <a:ext cx="12192000" cy="2798762"/>
          </a:xfrm>
          <a:prstGeom prst="rect">
            <a:avLst/>
          </a:prstGeom>
          <a:solidFill>
            <a:srgbClr val="526E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cxnSp>
        <p:nvCxnSpPr>
          <p:cNvPr id="386" name="Google Shape;386;p15"/>
          <p:cNvCxnSpPr/>
          <p:nvPr/>
        </p:nvCxnSpPr>
        <p:spPr>
          <a:xfrm>
            <a:off x="1524000" y="2813050"/>
            <a:ext cx="45720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387" name="Google Shape;387;p15"/>
          <p:cNvCxnSpPr/>
          <p:nvPr/>
        </p:nvCxnSpPr>
        <p:spPr>
          <a:xfrm rot="10800000">
            <a:off x="6156325" y="2349500"/>
            <a:ext cx="0" cy="4318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88" name="Google Shape;388;p15"/>
          <p:cNvSpPr/>
          <p:nvPr/>
        </p:nvSpPr>
        <p:spPr>
          <a:xfrm>
            <a:off x="6315076" y="2441576"/>
            <a:ext cx="6270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</a:t>
            </a: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89" name="Google Shape;389;p15"/>
          <p:cNvCxnSpPr/>
          <p:nvPr/>
        </p:nvCxnSpPr>
        <p:spPr>
          <a:xfrm rot="10800000">
            <a:off x="6240463" y="2492376"/>
            <a:ext cx="0" cy="28892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90" name="Google Shape;390;p15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91" name="Google Shape;391;p15"/>
          <p:cNvSpPr/>
          <p:nvPr/>
        </p:nvSpPr>
        <p:spPr>
          <a:xfrm rot="10800000">
            <a:off x="10126663" y="0"/>
            <a:ext cx="2065337" cy="1781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92" name="Google Shape;392;p15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93" name="Google Shape;393;p15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94" name="Google Shape;394;p15"/>
          <p:cNvSpPr txBox="1">
            <a:spLocks noGrp="1"/>
          </p:cNvSpPr>
          <p:nvPr>
            <p:ph type="ctrTitle"/>
          </p:nvPr>
        </p:nvSpPr>
        <p:spPr>
          <a:xfrm>
            <a:off x="2428876" y="3127739"/>
            <a:ext cx="7772400" cy="69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Yahei"/>
              <a:buNone/>
            </a:pPr>
            <a:r>
              <a:rPr lang="en-US" sz="4000" b="1">
                <a:latin typeface="Microsoft Yahei"/>
                <a:ea typeface="Microsoft Yahei"/>
                <a:cs typeface="Microsoft Yahei"/>
                <a:sym typeface="Microsoft Yahei"/>
              </a:rPr>
              <a:t>感謝各位評審導師</a:t>
            </a:r>
            <a:endParaRPr sz="4000" b="1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5" name="Google Shape;39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ctrTitle"/>
          </p:nvPr>
        </p:nvSpPr>
        <p:spPr>
          <a:xfrm>
            <a:off x="4863921" y="691173"/>
            <a:ext cx="1057566" cy="64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Microsoft Yahei"/>
              <a:buNone/>
            </a:pPr>
            <a:r>
              <a:rPr lang="en-US" sz="3200" b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目錄</a:t>
            </a:r>
            <a:endParaRPr sz="3200" b="1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589838" y="1482726"/>
            <a:ext cx="2232000" cy="841500"/>
          </a:xfrm>
          <a:prstGeom prst="roundRect">
            <a:avLst>
              <a:gd name="adj" fmla="val 8176"/>
            </a:avLst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動機</a:t>
            </a:r>
            <a:endParaRPr sz="2400" b="1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7277100" y="1590676"/>
            <a:ext cx="625500" cy="625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  <a:endParaRPr sz="2800" b="1">
              <a:solidFill>
                <a:srgbClr val="FFC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7589838" y="2635251"/>
            <a:ext cx="2232000" cy="841500"/>
          </a:xfrm>
          <a:prstGeom prst="roundRect">
            <a:avLst>
              <a:gd name="adj" fmla="val 8176"/>
            </a:avLst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運行原理</a:t>
            </a:r>
            <a:endParaRPr sz="2400" b="1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7277100" y="2743201"/>
            <a:ext cx="625500" cy="625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  <a:endParaRPr sz="2800" b="1">
              <a:solidFill>
                <a:srgbClr val="FFC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7581900" y="3714751"/>
            <a:ext cx="2232000" cy="841500"/>
          </a:xfrm>
          <a:prstGeom prst="roundRect">
            <a:avLst>
              <a:gd name="adj" fmla="val 8176"/>
            </a:avLst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400" b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程式介紹</a:t>
            </a:r>
            <a:endParaRPr sz="2400" b="1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7269163" y="3822701"/>
            <a:ext cx="625500" cy="625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  <a:endParaRPr sz="2800" b="1">
              <a:solidFill>
                <a:srgbClr val="FFC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7581900" y="4795839"/>
            <a:ext cx="2232000" cy="841500"/>
          </a:xfrm>
          <a:prstGeom prst="roundRect">
            <a:avLst>
              <a:gd name="adj" fmla="val 8176"/>
            </a:avLst>
          </a:prstGeom>
          <a:noFill/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其他</a:t>
            </a:r>
            <a:endParaRPr sz="2400" b="1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7269163" y="4903789"/>
            <a:ext cx="625500" cy="6255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C000"/>
                </a:solidFill>
                <a:latin typeface="Arimo"/>
                <a:ea typeface="Arimo"/>
                <a:cs typeface="Arimo"/>
                <a:sym typeface="Arimo"/>
              </a:rPr>
              <a:t>4</a:t>
            </a:r>
            <a:endParaRPr sz="2800" b="1">
              <a:solidFill>
                <a:srgbClr val="FFC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4786279" y="373955"/>
            <a:ext cx="12128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1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6" name="Google Shape;126;p2"/>
          <p:cNvSpPr/>
          <p:nvPr/>
        </p:nvSpPr>
        <p:spPr>
          <a:xfrm rot="10800000">
            <a:off x="10126800" y="75"/>
            <a:ext cx="2065200" cy="1781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675" y="2034834"/>
            <a:ext cx="5523946" cy="310721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30" name="Google Shape;130;p2"/>
          <p:cNvSpPr/>
          <p:nvPr/>
        </p:nvSpPr>
        <p:spPr>
          <a:xfrm>
            <a:off x="946675" y="2046458"/>
            <a:ext cx="5523900" cy="3095700"/>
          </a:xfrm>
          <a:prstGeom prst="rect">
            <a:avLst/>
          </a:prstGeom>
          <a:solidFill>
            <a:srgbClr val="AEABAB">
              <a:alpha val="24705"/>
            </a:srgb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37" name="Google Shape;137;p3"/>
          <p:cNvSpPr/>
          <p:nvPr/>
        </p:nvSpPr>
        <p:spPr>
          <a:xfrm rot="10800000">
            <a:off x="10126663" y="0"/>
            <a:ext cx="2065337" cy="1781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3649896" y="2413357"/>
            <a:ext cx="7096171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現今物聯網發達的時代，許多工作、任務因為物聯網的應用而大大縮時。而在課堂上，導師點名不僅麻煩，還時常需要耗上許多時間，教授也較不能完整地記下所有班級，所有學生的姓名，因此我們設計一個能夠使用手機鏡頭，以人臉辨識技術來辨識學生，使導師能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「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快速點名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」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想藉此大大縮短</a:t>
            </a:r>
            <a:r>
              <a:rPr lang="zh-TW" alt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時間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，導師也能使用此系統，在課堂上點名學生來進行問答，且教授若想主動認識學生，也能使用這個系統，取得學生的基本資料。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 txBox="1">
            <a:spLocks noGrp="1"/>
          </p:cNvSpPr>
          <p:nvPr>
            <p:ph type="ctrTitle"/>
          </p:nvPr>
        </p:nvSpPr>
        <p:spPr>
          <a:xfrm>
            <a:off x="2522588" y="1227200"/>
            <a:ext cx="89028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3200"/>
              <a:buFont typeface="Microsoft Yahei"/>
              <a:buNone/>
            </a:pPr>
            <a:r>
              <a:rPr lang="en-US" sz="3200" b="1" dirty="0" err="1">
                <a:solidFill>
                  <a:srgbClr val="A5A5A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動機</a:t>
            </a:r>
            <a:endParaRPr sz="3200" b="1" dirty="0">
              <a:solidFill>
                <a:srgbClr val="A5A5A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142" name="Google Shape;142;p3"/>
          <p:cNvGrpSpPr/>
          <p:nvPr/>
        </p:nvGrpSpPr>
        <p:grpSpPr>
          <a:xfrm>
            <a:off x="1042910" y="1031880"/>
            <a:ext cx="2177072" cy="4561484"/>
            <a:chOff x="0" y="0"/>
            <a:chExt cx="1600200" cy="3352800"/>
          </a:xfrm>
        </p:grpSpPr>
        <p:sp>
          <p:nvSpPr>
            <p:cNvPr id="143" name="Google Shape;143;p3"/>
            <p:cNvSpPr/>
            <p:nvPr/>
          </p:nvSpPr>
          <p:spPr>
            <a:xfrm>
              <a:off x="0" y="0"/>
              <a:ext cx="1600200" cy="3352800"/>
            </a:xfrm>
            <a:prstGeom prst="roundRect">
              <a:avLst>
                <a:gd name="adj" fmla="val 7819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8895" y="60542"/>
              <a:ext cx="1542300" cy="3231600"/>
            </a:xfrm>
            <a:prstGeom prst="roundRect">
              <a:avLst>
                <a:gd name="adj" fmla="val 7819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85741" y="292759"/>
              <a:ext cx="1428600" cy="260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HENCE</a:t>
              </a:r>
              <a:endParaRPr sz="1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6" name="Google Shape;146;p3"/>
            <p:cNvGrpSpPr/>
            <p:nvPr/>
          </p:nvGrpSpPr>
          <p:grpSpPr>
            <a:xfrm>
              <a:off x="653478" y="2977242"/>
              <a:ext cx="293100" cy="293100"/>
              <a:chOff x="0" y="0"/>
              <a:chExt cx="293100" cy="293100"/>
            </a:xfrm>
          </p:grpSpPr>
          <p:sp>
            <p:nvSpPr>
              <p:cNvPr id="147" name="Google Shape;147;p3"/>
              <p:cNvSpPr/>
              <p:nvPr/>
            </p:nvSpPr>
            <p:spPr>
              <a:xfrm>
                <a:off x="0" y="0"/>
                <a:ext cx="293100" cy="293100"/>
              </a:xfrm>
              <a:prstGeom prst="ellipse">
                <a:avLst/>
              </a:prstGeom>
              <a:solidFill>
                <a:srgbClr val="0C0C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92622" y="92622"/>
                <a:ext cx="108000" cy="108000"/>
              </a:xfrm>
              <a:prstGeom prst="rect">
                <a:avLst/>
              </a:prstGeom>
              <a:noFill/>
              <a:ln w="9525" cap="flat" cmpd="sng">
                <a:solidFill>
                  <a:srgbClr val="262626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9" name="Google Shape;149;p3"/>
          <p:cNvSpPr/>
          <p:nvPr/>
        </p:nvSpPr>
        <p:spPr>
          <a:xfrm>
            <a:off x="1159564" y="1430191"/>
            <a:ext cx="1943700" cy="3548400"/>
          </a:xfrm>
          <a:prstGeom prst="rect">
            <a:avLst/>
          </a:prstGeom>
          <a:solidFill>
            <a:srgbClr val="EC74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12" y="2346301"/>
            <a:ext cx="1597251" cy="159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7126fb18c_2_0"/>
          <p:cNvSpPr/>
          <p:nvPr/>
        </p:nvSpPr>
        <p:spPr>
          <a:xfrm rot="10800000">
            <a:off x="9821750" y="-125"/>
            <a:ext cx="1195500" cy="103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57" name="Google Shape;157;gf7126fb18c_2_0"/>
          <p:cNvSpPr/>
          <p:nvPr/>
        </p:nvSpPr>
        <p:spPr>
          <a:xfrm rot="10800000">
            <a:off x="10126800" y="75"/>
            <a:ext cx="2065200" cy="1781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58" name="Google Shape;158;gf7126fb18c_2_0"/>
          <p:cNvSpPr/>
          <p:nvPr/>
        </p:nvSpPr>
        <p:spPr>
          <a:xfrm>
            <a:off x="711200" y="6219825"/>
            <a:ext cx="739800" cy="638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59" name="Google Shape;159;gf7126fb18c_2_0"/>
          <p:cNvSpPr/>
          <p:nvPr/>
        </p:nvSpPr>
        <p:spPr>
          <a:xfrm>
            <a:off x="0" y="5802313"/>
            <a:ext cx="1224000" cy="105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160" name="Google Shape;160;gf7126fb18c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50" y="1563825"/>
            <a:ext cx="3730350" cy="373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gf7126fb18c_2_0"/>
          <p:cNvCxnSpPr/>
          <p:nvPr/>
        </p:nvCxnSpPr>
        <p:spPr>
          <a:xfrm rot="10800000">
            <a:off x="1856274" y="2885075"/>
            <a:ext cx="1417500" cy="300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gf7126fb18c_2_0"/>
          <p:cNvSpPr txBox="1"/>
          <p:nvPr/>
        </p:nvSpPr>
        <p:spPr>
          <a:xfrm>
            <a:off x="438773" y="2624588"/>
            <a:ext cx="1417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Calibri"/>
                <a:ea typeface="Calibri"/>
                <a:cs typeface="Calibri"/>
                <a:sym typeface="Calibri"/>
              </a:rPr>
              <a:t>五官特徵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f7126fb18c_2_0"/>
          <p:cNvSpPr/>
          <p:nvPr/>
        </p:nvSpPr>
        <p:spPr>
          <a:xfrm>
            <a:off x="2859775" y="2119800"/>
            <a:ext cx="1555500" cy="19944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gf7126fb18c_2_0"/>
          <p:cNvCxnSpPr/>
          <p:nvPr/>
        </p:nvCxnSpPr>
        <p:spPr>
          <a:xfrm rot="10800000" flipH="1">
            <a:off x="4339925" y="1944275"/>
            <a:ext cx="1455000" cy="50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gf7126fb18c_2_0"/>
          <p:cNvSpPr txBox="1"/>
          <p:nvPr/>
        </p:nvSpPr>
        <p:spPr>
          <a:xfrm>
            <a:off x="5794925" y="1565746"/>
            <a:ext cx="890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臉型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f7126fb18c_2_0"/>
          <p:cNvSpPr txBox="1"/>
          <p:nvPr/>
        </p:nvSpPr>
        <p:spPr>
          <a:xfrm>
            <a:off x="6096000" y="2447556"/>
            <a:ext cx="4795558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生物特徵辨識方法是利用人類生來具有的生物特徵來辨識,其選用的特徵需具有唯一性和可分辨性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。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優點不需記憶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包含攜帶、舉動等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...)，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也不易複製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。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f7126fb18c_2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16bdefa70_0_14"/>
          <p:cNvSpPr/>
          <p:nvPr/>
        </p:nvSpPr>
        <p:spPr>
          <a:xfrm rot="10800000">
            <a:off x="9821750" y="-125"/>
            <a:ext cx="1195500" cy="103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73" name="Google Shape;173;gf16bdefa70_0_14"/>
          <p:cNvSpPr/>
          <p:nvPr/>
        </p:nvSpPr>
        <p:spPr>
          <a:xfrm rot="10800000">
            <a:off x="10126800" y="75"/>
            <a:ext cx="2065200" cy="1781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74" name="Google Shape;174;gf16bdefa70_0_14"/>
          <p:cNvSpPr/>
          <p:nvPr/>
        </p:nvSpPr>
        <p:spPr>
          <a:xfrm>
            <a:off x="711200" y="6219825"/>
            <a:ext cx="739800" cy="638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75" name="Google Shape;175;gf16bdefa70_0_14"/>
          <p:cNvSpPr/>
          <p:nvPr/>
        </p:nvSpPr>
        <p:spPr>
          <a:xfrm>
            <a:off x="0" y="5802313"/>
            <a:ext cx="1224000" cy="105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76" name="Google Shape;176;gf16bdefa70_0_14"/>
          <p:cNvSpPr/>
          <p:nvPr/>
        </p:nvSpPr>
        <p:spPr>
          <a:xfrm rot="212133">
            <a:off x="4068218" y="1795972"/>
            <a:ext cx="4154507" cy="2713550"/>
          </a:xfrm>
          <a:prstGeom prst="rect">
            <a:avLst/>
          </a:prstGeom>
          <a:solidFill>
            <a:srgbClr val="EC7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77" name="Google Shape;177;gf16bdefa70_0_14"/>
          <p:cNvSpPr/>
          <p:nvPr/>
        </p:nvSpPr>
        <p:spPr>
          <a:xfrm rot="248">
            <a:off x="4068268" y="1795989"/>
            <a:ext cx="4154400" cy="2713500"/>
          </a:xfrm>
          <a:prstGeom prst="rect">
            <a:avLst/>
          </a:prstGeom>
          <a:solidFill>
            <a:srgbClr val="EC747D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chemeClr val="dk1"/>
                </a:highlight>
              </a:rPr>
              <a:t>				</a:t>
            </a: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 sz="2000" b="1">
                <a:solidFill>
                  <a:schemeClr val="dk1"/>
                </a:solidFill>
              </a:rPr>
              <a:t>臉部辨識檢測法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178" name="Google Shape;178;gf16bdefa70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2026091"/>
            <a:ext cx="1781100" cy="178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gf16bdefa70_0_14"/>
          <p:cNvCxnSpPr/>
          <p:nvPr/>
        </p:nvCxnSpPr>
        <p:spPr>
          <a:xfrm flipH="1">
            <a:off x="2744650" y="588975"/>
            <a:ext cx="1236900" cy="565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80" name="Google Shape;180;gf16bdefa70_0_14"/>
          <p:cNvSpPr txBox="1"/>
          <p:nvPr/>
        </p:nvSpPr>
        <p:spPr>
          <a:xfrm>
            <a:off x="106025" y="1332125"/>
            <a:ext cx="30039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多重比對臉部檢測法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-------------------------------------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-US"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以自動抽出眼睛區塊及辨別臉部為檢測方法</a:t>
            </a:r>
            <a:endParaRPr sz="12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-US"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人臉辨識採用神經網路演算法</a:t>
            </a:r>
            <a:endParaRPr sz="12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-US" sz="12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對於臉部正面以外的角度也可快速高精準的進行檢測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gf16bdefa70_0_14"/>
          <p:cNvCxnSpPr/>
          <p:nvPr/>
        </p:nvCxnSpPr>
        <p:spPr>
          <a:xfrm flipH="1">
            <a:off x="2626850" y="3498550"/>
            <a:ext cx="1236900" cy="565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82" name="Google Shape;182;gf16bdefa70_0_14"/>
          <p:cNvCxnSpPr/>
          <p:nvPr/>
        </p:nvCxnSpPr>
        <p:spPr>
          <a:xfrm>
            <a:off x="8396575" y="2485475"/>
            <a:ext cx="1109700" cy="565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83" name="Google Shape;183;gf16bdefa70_0_14"/>
          <p:cNvSpPr txBox="1"/>
          <p:nvPr/>
        </p:nvSpPr>
        <p:spPr>
          <a:xfrm>
            <a:off x="106025" y="4064050"/>
            <a:ext cx="30039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攝動空間法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-------------------------------------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-US" sz="12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為對應隨時變更的環境條件下</a:t>
            </a:r>
            <a:r>
              <a:rPr lang="zh-TW" altLang="en-US" sz="12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-US" sz="12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事先登錄各種預測角度</a:t>
            </a:r>
            <a:endParaRPr sz="12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-US" sz="12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不易受到臉部角度變化及光線明暗變化而影響比對精度</a:t>
            </a:r>
            <a:endParaRPr sz="12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f16bdefa70_0_14"/>
          <p:cNvSpPr txBox="1"/>
          <p:nvPr/>
        </p:nvSpPr>
        <p:spPr>
          <a:xfrm>
            <a:off x="9082175" y="3219050"/>
            <a:ext cx="30039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適應領域混合比對法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-------------------------------------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-US" sz="12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將照片切割成好幾個小方塊，由小方塊之間進行特徴比對</a:t>
            </a:r>
            <a:endParaRPr sz="12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-US" sz="12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重點放在</a:t>
            </a:r>
            <a:r>
              <a:rPr lang="zh-TW" altLang="en-US" sz="12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「</a:t>
            </a:r>
            <a:r>
              <a:rPr lang="en-US" sz="12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相似度較高的區塊</a:t>
            </a:r>
            <a:r>
              <a:rPr lang="zh-TW" altLang="en-US" sz="12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」，</a:t>
            </a:r>
            <a:r>
              <a:rPr lang="en-US" sz="12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因此遮蓋住的部分臉部也可順利進行比對</a:t>
            </a:r>
            <a:endParaRPr sz="12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-US" sz="12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減少因改變服裝、表情及環境變化帶來的影響</a:t>
            </a:r>
            <a:endParaRPr sz="12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f16bdefa70_0_14"/>
          <p:cNvSpPr txBox="1"/>
          <p:nvPr/>
        </p:nvSpPr>
        <p:spPr>
          <a:xfrm>
            <a:off x="3816125" y="329700"/>
            <a:ext cx="43137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臉部辨識運行原理</a:t>
            </a:r>
            <a:endParaRPr/>
          </a:p>
        </p:txBody>
      </p:sp>
      <p:sp>
        <p:nvSpPr>
          <p:cNvPr id="186" name="Google Shape;186;gf16bdefa70_0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818c2db6d_1_0"/>
          <p:cNvSpPr/>
          <p:nvPr/>
        </p:nvSpPr>
        <p:spPr>
          <a:xfrm rot="10800000">
            <a:off x="9821750" y="-125"/>
            <a:ext cx="1195500" cy="103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35" name="Google Shape;235;gf818c2db6d_1_0"/>
          <p:cNvSpPr/>
          <p:nvPr/>
        </p:nvSpPr>
        <p:spPr>
          <a:xfrm rot="10800000">
            <a:off x="10126800" y="75"/>
            <a:ext cx="2065200" cy="1781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36" name="Google Shape;236;gf818c2db6d_1_0"/>
          <p:cNvSpPr/>
          <p:nvPr/>
        </p:nvSpPr>
        <p:spPr>
          <a:xfrm>
            <a:off x="711200" y="6219825"/>
            <a:ext cx="739800" cy="638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37" name="Google Shape;237;gf818c2db6d_1_0"/>
          <p:cNvSpPr/>
          <p:nvPr/>
        </p:nvSpPr>
        <p:spPr>
          <a:xfrm>
            <a:off x="0" y="5802313"/>
            <a:ext cx="1224000" cy="105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38" name="Google Shape;238;gf818c2db6d_1_0"/>
          <p:cNvSpPr txBox="1"/>
          <p:nvPr/>
        </p:nvSpPr>
        <p:spPr>
          <a:xfrm>
            <a:off x="1894575" y="484035"/>
            <a:ext cx="7005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Calibri"/>
                <a:ea typeface="Calibri"/>
                <a:cs typeface="Calibri"/>
                <a:sym typeface="Calibri"/>
              </a:rPr>
              <a:t>臉部辨識的兩種</a:t>
            </a:r>
            <a:r>
              <a:rPr lang="zh-TW" altLang="en-US" sz="2200" b="1" dirty="0">
                <a:latin typeface="Calibri"/>
                <a:ea typeface="Calibri"/>
                <a:cs typeface="Calibri"/>
                <a:sym typeface="Calibri"/>
              </a:rPr>
              <a:t>可能</a:t>
            </a:r>
            <a:r>
              <a:rPr lang="en-US" sz="2200" b="1" dirty="0" err="1">
                <a:latin typeface="Calibri"/>
                <a:ea typeface="Calibri"/>
                <a:cs typeface="Calibri"/>
                <a:sym typeface="Calibri"/>
              </a:rPr>
              <a:t>錯誤</a:t>
            </a:r>
            <a:endParaRPr sz="22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f818c2db6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025" y="2488306"/>
            <a:ext cx="1487219" cy="148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f818c2db6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999" y="2455653"/>
            <a:ext cx="1519872" cy="151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f818c2db6d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225" y="2732132"/>
            <a:ext cx="1312401" cy="131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f818c2db6d_1_0"/>
          <p:cNvSpPr txBox="1"/>
          <p:nvPr/>
        </p:nvSpPr>
        <p:spPr>
          <a:xfrm>
            <a:off x="5397525" y="1805115"/>
            <a:ext cx="5377800" cy="385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「</a:t>
            </a:r>
            <a:r>
              <a:rPr lang="en-US" sz="1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誤認」指人臉辨識將某特定個人與資料庫中的照片進行錯誤關聯</a:t>
            </a: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「</a:t>
            </a:r>
            <a:r>
              <a:rPr lang="en-US" sz="1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誤漏」指資料庫中原已有某人的照片，但人臉辨識系統在對該個人進行辨識時卻沒有認出他</a:t>
            </a: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6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考量到「誤認」或「誤漏」何者會導致較大的權利侵害，只要誤判率不是零這問題都會存在</a:t>
            </a:r>
            <a:r>
              <a:rPr lang="en-US" sz="1300" b="1" dirty="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。</a:t>
            </a: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f818c2db6d_1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818c2db6d_1_21"/>
          <p:cNvSpPr txBox="1"/>
          <p:nvPr/>
        </p:nvSpPr>
        <p:spPr>
          <a:xfrm rot="-581866">
            <a:off x="-1352990" y="-419694"/>
            <a:ext cx="14582280" cy="6834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人臉辨識點名</a:t>
            </a:r>
            <a:endParaRPr sz="18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人臉辨識點名</a:t>
            </a:r>
            <a:endParaRPr sz="18000" b="1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f818c2db6d_1_21"/>
          <p:cNvSpPr/>
          <p:nvPr/>
        </p:nvSpPr>
        <p:spPr>
          <a:xfrm rot="10800000">
            <a:off x="9821750" y="-125"/>
            <a:ext cx="1195500" cy="103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50" name="Google Shape;250;gf818c2db6d_1_21"/>
          <p:cNvSpPr/>
          <p:nvPr/>
        </p:nvSpPr>
        <p:spPr>
          <a:xfrm rot="10800000">
            <a:off x="10126800" y="75"/>
            <a:ext cx="2065200" cy="1781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51" name="Google Shape;251;gf818c2db6d_1_21"/>
          <p:cNvSpPr/>
          <p:nvPr/>
        </p:nvSpPr>
        <p:spPr>
          <a:xfrm>
            <a:off x="711200" y="6219825"/>
            <a:ext cx="739800" cy="638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52" name="Google Shape;252;gf818c2db6d_1_21"/>
          <p:cNvSpPr/>
          <p:nvPr/>
        </p:nvSpPr>
        <p:spPr>
          <a:xfrm>
            <a:off x="0" y="5802313"/>
            <a:ext cx="1224000" cy="105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53" name="Google Shape;253;gf818c2db6d_1_21"/>
          <p:cNvSpPr txBox="1"/>
          <p:nvPr/>
        </p:nvSpPr>
        <p:spPr>
          <a:xfrm>
            <a:off x="1894575" y="503250"/>
            <a:ext cx="700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Calibri"/>
                <a:ea typeface="Calibri"/>
                <a:cs typeface="Calibri"/>
                <a:sym typeface="Calibri"/>
              </a:rPr>
              <a:t>臉部辨識的困難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f818c2db6d_1_21"/>
          <p:cNvSpPr txBox="1"/>
          <p:nvPr/>
        </p:nvSpPr>
        <p:spPr>
          <a:xfrm>
            <a:off x="352834" y="3041513"/>
            <a:ext cx="6789000" cy="149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chemeClr val="dk1"/>
                </a:solidFill>
                <a:highlight>
                  <a:srgbClr val="FFFFFF"/>
                </a:highlight>
              </a:rPr>
              <a:t>北市府未徵詢學生與家長同意，校方與教師也不知情的情況下，恐侵犯隱私權及肖像權，讓學生個資外洩。</a:t>
            </a:r>
            <a:r>
              <a:rPr lang="en-US" sz="1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人臉辨識之所以會對社會造成隱憂的原因，因為會牽涉到基本人權。如果沒有細部的法令規範保障人民，人臉辨識很有可能成為下一個駭客入侵的目標，造成大量的個資與數據便此外洩。</a:t>
            </a:r>
            <a:endParaRPr sz="17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f818c2db6d_1_21"/>
          <p:cNvSpPr txBox="1"/>
          <p:nvPr/>
        </p:nvSpPr>
        <p:spPr>
          <a:xfrm>
            <a:off x="2506800" y="2442950"/>
            <a:ext cx="1727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台北市政府</a:t>
            </a:r>
            <a:endParaRPr sz="23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f818c2db6d_1_21"/>
          <p:cNvSpPr txBox="1"/>
          <p:nvPr/>
        </p:nvSpPr>
        <p:spPr>
          <a:xfrm rot="-480530">
            <a:off x="6956951" y="2248286"/>
            <a:ext cx="1102453" cy="101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推</a:t>
            </a:r>
            <a:endParaRPr sz="5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f818c2db6d_1_21"/>
          <p:cNvSpPr txBox="1"/>
          <p:nvPr/>
        </p:nvSpPr>
        <p:spPr>
          <a:xfrm rot="-277140">
            <a:off x="5355833" y="4321485"/>
            <a:ext cx="1322495" cy="538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北一女</a:t>
            </a:r>
            <a:endParaRPr sz="23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f818c2db6d_1_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59" name="Google Shape;259;gf818c2db6d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317" y="3904830"/>
            <a:ext cx="1950171" cy="195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f818c2db6d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867" y="3956705"/>
            <a:ext cx="1950171" cy="195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f818c2db6d_1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3953" y="4687624"/>
            <a:ext cx="1897300" cy="189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7126fb18c_2_28"/>
          <p:cNvSpPr/>
          <p:nvPr/>
        </p:nvSpPr>
        <p:spPr>
          <a:xfrm rot="10800000">
            <a:off x="9821750" y="-125"/>
            <a:ext cx="1195500" cy="10320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67" name="Google Shape;267;gf7126fb18c_2_28"/>
          <p:cNvSpPr/>
          <p:nvPr/>
        </p:nvSpPr>
        <p:spPr>
          <a:xfrm rot="10800000">
            <a:off x="10126800" y="75"/>
            <a:ext cx="2065200" cy="1781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68" name="Google Shape;268;gf7126fb18c_2_28"/>
          <p:cNvSpPr/>
          <p:nvPr/>
        </p:nvSpPr>
        <p:spPr>
          <a:xfrm>
            <a:off x="711200" y="6219825"/>
            <a:ext cx="739800" cy="638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69" name="Google Shape;269;gf7126fb18c_2_28"/>
          <p:cNvSpPr/>
          <p:nvPr/>
        </p:nvSpPr>
        <p:spPr>
          <a:xfrm>
            <a:off x="0" y="5802313"/>
            <a:ext cx="1224000" cy="105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70" name="Google Shape;270;gf7126fb18c_2_28"/>
          <p:cNvSpPr/>
          <p:nvPr/>
        </p:nvSpPr>
        <p:spPr>
          <a:xfrm>
            <a:off x="711200" y="1630625"/>
            <a:ext cx="10536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APP首頁</a:t>
            </a:r>
            <a:endParaRPr/>
          </a:p>
        </p:txBody>
      </p:sp>
      <p:sp>
        <p:nvSpPr>
          <p:cNvPr id="271" name="Google Shape;271;gf7126fb18c_2_28"/>
          <p:cNvSpPr/>
          <p:nvPr/>
        </p:nvSpPr>
        <p:spPr>
          <a:xfrm>
            <a:off x="2460350" y="919000"/>
            <a:ext cx="10536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選擇教授</a:t>
            </a:r>
            <a:endParaRPr/>
          </a:p>
        </p:txBody>
      </p:sp>
      <p:sp>
        <p:nvSpPr>
          <p:cNvPr id="272" name="Google Shape;272;gf7126fb18c_2_28"/>
          <p:cNvSpPr/>
          <p:nvPr/>
        </p:nvSpPr>
        <p:spPr>
          <a:xfrm>
            <a:off x="2460350" y="2274075"/>
            <a:ext cx="10536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選擇科目</a:t>
            </a:r>
            <a:endParaRPr/>
          </a:p>
        </p:txBody>
      </p:sp>
      <p:sp>
        <p:nvSpPr>
          <p:cNvPr id="273" name="Google Shape;273;gf7126fb18c_2_28"/>
          <p:cNvSpPr/>
          <p:nvPr/>
        </p:nvSpPr>
        <p:spPr>
          <a:xfrm>
            <a:off x="4228950" y="1630625"/>
            <a:ext cx="10536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取得時間</a:t>
            </a:r>
            <a:endParaRPr/>
          </a:p>
        </p:txBody>
      </p:sp>
      <p:sp>
        <p:nvSpPr>
          <p:cNvPr id="274" name="Google Shape;274;gf7126fb18c_2_28"/>
          <p:cNvSpPr/>
          <p:nvPr/>
        </p:nvSpPr>
        <p:spPr>
          <a:xfrm>
            <a:off x="6102500" y="1630625"/>
            <a:ext cx="17598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上傳照片</a:t>
            </a:r>
            <a:endParaRPr/>
          </a:p>
        </p:txBody>
      </p:sp>
      <p:sp>
        <p:nvSpPr>
          <p:cNvPr id="275" name="Google Shape;275;gf7126fb18c_2_28"/>
          <p:cNvSpPr/>
          <p:nvPr/>
        </p:nvSpPr>
        <p:spPr>
          <a:xfrm>
            <a:off x="8682250" y="1630625"/>
            <a:ext cx="10536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確認資料</a:t>
            </a:r>
            <a:endParaRPr/>
          </a:p>
        </p:txBody>
      </p:sp>
      <p:sp>
        <p:nvSpPr>
          <p:cNvPr id="276" name="Google Shape;276;gf7126fb18c_2_28"/>
          <p:cNvSpPr/>
          <p:nvPr/>
        </p:nvSpPr>
        <p:spPr>
          <a:xfrm>
            <a:off x="7741450" y="3171900"/>
            <a:ext cx="19944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上傳到伺服器</a:t>
            </a:r>
            <a:endParaRPr/>
          </a:p>
        </p:txBody>
      </p:sp>
      <p:sp>
        <p:nvSpPr>
          <p:cNvPr id="277" name="Google Shape;277;gf7126fb18c_2_28"/>
          <p:cNvSpPr/>
          <p:nvPr/>
        </p:nvSpPr>
        <p:spPr>
          <a:xfrm>
            <a:off x="1141425" y="4112650"/>
            <a:ext cx="18690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私人伺服器(我們)</a:t>
            </a:r>
            <a:endParaRPr/>
          </a:p>
        </p:txBody>
      </p:sp>
      <p:sp>
        <p:nvSpPr>
          <p:cNvPr id="278" name="Google Shape;278;gf7126fb18c_2_28"/>
          <p:cNvSpPr/>
          <p:nvPr/>
        </p:nvSpPr>
        <p:spPr>
          <a:xfrm>
            <a:off x="3788050" y="4112650"/>
            <a:ext cx="33132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使用微軟伺服器人臉辨識服務</a:t>
            </a:r>
            <a:endParaRPr/>
          </a:p>
        </p:txBody>
      </p:sp>
      <p:sp>
        <p:nvSpPr>
          <p:cNvPr id="279" name="Google Shape;279;gf7126fb18c_2_28"/>
          <p:cNvSpPr/>
          <p:nvPr/>
        </p:nvSpPr>
        <p:spPr>
          <a:xfrm>
            <a:off x="8142900" y="4112650"/>
            <a:ext cx="17598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取得辨識結果</a:t>
            </a:r>
            <a:endParaRPr/>
          </a:p>
        </p:txBody>
      </p:sp>
      <p:sp>
        <p:nvSpPr>
          <p:cNvPr id="280" name="Google Shape;280;gf7126fb18c_2_28"/>
          <p:cNvSpPr/>
          <p:nvPr/>
        </p:nvSpPr>
        <p:spPr>
          <a:xfrm>
            <a:off x="6951300" y="5153725"/>
            <a:ext cx="28704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與儲存的資料比對</a:t>
            </a:r>
            <a:endParaRPr/>
          </a:p>
        </p:txBody>
      </p:sp>
      <p:sp>
        <p:nvSpPr>
          <p:cNvPr id="281" name="Google Shape;281;gf7126fb18c_2_28"/>
          <p:cNvSpPr/>
          <p:nvPr/>
        </p:nvSpPr>
        <p:spPr>
          <a:xfrm>
            <a:off x="1643600" y="5153725"/>
            <a:ext cx="1994400" cy="51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比對結果APP顯示</a:t>
            </a:r>
            <a:endParaRPr/>
          </a:p>
        </p:txBody>
      </p:sp>
      <p:cxnSp>
        <p:nvCxnSpPr>
          <p:cNvPr id="282" name="Google Shape;282;gf7126fb18c_2_28"/>
          <p:cNvCxnSpPr>
            <a:stCxn id="270" idx="3"/>
            <a:endCxn id="271" idx="1"/>
          </p:cNvCxnSpPr>
          <p:nvPr/>
        </p:nvCxnSpPr>
        <p:spPr>
          <a:xfrm rot="10800000" flipH="1">
            <a:off x="1764800" y="1176125"/>
            <a:ext cx="695700" cy="711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gf7126fb18c_2_28"/>
          <p:cNvCxnSpPr>
            <a:stCxn id="270" idx="3"/>
            <a:endCxn id="272" idx="1"/>
          </p:cNvCxnSpPr>
          <p:nvPr/>
        </p:nvCxnSpPr>
        <p:spPr>
          <a:xfrm>
            <a:off x="1764800" y="1887725"/>
            <a:ext cx="695700" cy="6435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gf7126fb18c_2_28"/>
          <p:cNvCxnSpPr>
            <a:stCxn id="271" idx="3"/>
            <a:endCxn id="273" idx="1"/>
          </p:cNvCxnSpPr>
          <p:nvPr/>
        </p:nvCxnSpPr>
        <p:spPr>
          <a:xfrm>
            <a:off x="3513950" y="1176100"/>
            <a:ext cx="714900" cy="7116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gf7126fb18c_2_28"/>
          <p:cNvCxnSpPr>
            <a:stCxn id="272" idx="3"/>
            <a:endCxn id="273" idx="1"/>
          </p:cNvCxnSpPr>
          <p:nvPr/>
        </p:nvCxnSpPr>
        <p:spPr>
          <a:xfrm rot="10800000" flipH="1">
            <a:off x="3513950" y="1887675"/>
            <a:ext cx="714900" cy="6435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gf7126fb18c_2_28"/>
          <p:cNvCxnSpPr>
            <a:stCxn id="273" idx="3"/>
            <a:endCxn id="274" idx="1"/>
          </p:cNvCxnSpPr>
          <p:nvPr/>
        </p:nvCxnSpPr>
        <p:spPr>
          <a:xfrm>
            <a:off x="5282550" y="1887725"/>
            <a:ext cx="8199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gf7126fb18c_2_28"/>
          <p:cNvCxnSpPr>
            <a:stCxn id="274" idx="3"/>
            <a:endCxn id="275" idx="1"/>
          </p:cNvCxnSpPr>
          <p:nvPr/>
        </p:nvCxnSpPr>
        <p:spPr>
          <a:xfrm>
            <a:off x="7862300" y="1887725"/>
            <a:ext cx="8199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gf7126fb18c_2_28"/>
          <p:cNvCxnSpPr>
            <a:stCxn id="275" idx="3"/>
            <a:endCxn id="276" idx="3"/>
          </p:cNvCxnSpPr>
          <p:nvPr/>
        </p:nvCxnSpPr>
        <p:spPr>
          <a:xfrm>
            <a:off x="9735850" y="1887725"/>
            <a:ext cx="600" cy="15414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gf7126fb18c_2_28"/>
          <p:cNvCxnSpPr>
            <a:stCxn id="276" idx="1"/>
            <a:endCxn id="277" idx="0"/>
          </p:cNvCxnSpPr>
          <p:nvPr/>
        </p:nvCxnSpPr>
        <p:spPr>
          <a:xfrm flipH="1">
            <a:off x="2075950" y="3429000"/>
            <a:ext cx="5665500" cy="683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gf7126fb18c_2_28"/>
          <p:cNvCxnSpPr>
            <a:stCxn id="277" idx="3"/>
            <a:endCxn id="278" idx="1"/>
          </p:cNvCxnSpPr>
          <p:nvPr/>
        </p:nvCxnSpPr>
        <p:spPr>
          <a:xfrm>
            <a:off x="3010425" y="4369750"/>
            <a:ext cx="777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gf7126fb18c_2_28"/>
          <p:cNvCxnSpPr>
            <a:stCxn id="278" idx="3"/>
            <a:endCxn id="279" idx="1"/>
          </p:cNvCxnSpPr>
          <p:nvPr/>
        </p:nvCxnSpPr>
        <p:spPr>
          <a:xfrm>
            <a:off x="7101250" y="4369750"/>
            <a:ext cx="10416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gf7126fb18c_2_28"/>
          <p:cNvCxnSpPr>
            <a:stCxn id="279" idx="3"/>
            <a:endCxn id="280" idx="3"/>
          </p:cNvCxnSpPr>
          <p:nvPr/>
        </p:nvCxnSpPr>
        <p:spPr>
          <a:xfrm flipH="1">
            <a:off x="9821700" y="4369750"/>
            <a:ext cx="81000" cy="1041000"/>
          </a:xfrm>
          <a:prstGeom prst="bentConnector3">
            <a:avLst>
              <a:gd name="adj1" fmla="val -293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gf7126fb18c_2_28"/>
          <p:cNvCxnSpPr>
            <a:stCxn id="280" idx="1"/>
            <a:endCxn id="281" idx="3"/>
          </p:cNvCxnSpPr>
          <p:nvPr/>
        </p:nvCxnSpPr>
        <p:spPr>
          <a:xfrm flipH="1">
            <a:off x="3638100" y="5410825"/>
            <a:ext cx="33132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gf7126fb18c_2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"/>
          <p:cNvPicPr preferRelativeResize="0"/>
          <p:nvPr/>
        </p:nvPicPr>
        <p:blipFill rotWithShape="1">
          <a:blip r:embed="rId3">
            <a:alphaModFix/>
          </a:blip>
          <a:srcRect l="11148"/>
          <a:stretch/>
        </p:blipFill>
        <p:spPr>
          <a:xfrm>
            <a:off x="989932" y="353548"/>
            <a:ext cx="9738873" cy="601009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"/>
          <p:cNvSpPr/>
          <p:nvPr/>
        </p:nvSpPr>
        <p:spPr>
          <a:xfrm rot="10800000">
            <a:off x="9821863" y="0"/>
            <a:ext cx="1195387" cy="10318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01" name="Google Shape;301;p6"/>
          <p:cNvSpPr/>
          <p:nvPr/>
        </p:nvSpPr>
        <p:spPr>
          <a:xfrm rot="10800000">
            <a:off x="10126663" y="0"/>
            <a:ext cx="2065337" cy="1781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02" name="Google Shape;302;p6"/>
          <p:cNvSpPr/>
          <p:nvPr/>
        </p:nvSpPr>
        <p:spPr>
          <a:xfrm>
            <a:off x="711200" y="6219825"/>
            <a:ext cx="739775" cy="638175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526E83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03" name="Google Shape;303;p6"/>
          <p:cNvSpPr/>
          <p:nvPr/>
        </p:nvSpPr>
        <p:spPr>
          <a:xfrm>
            <a:off x="0" y="5802313"/>
            <a:ext cx="1223963" cy="1055687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rgbClr val="EC747D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04" name="Google Shape;30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05" name="Google Shape;30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375" y="1477350"/>
            <a:ext cx="3405332" cy="474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FAE1E1"/>
      </a:lt2>
      <a:accent1>
        <a:srgbClr val="DBE2E9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C875D7555DAC94DA7C0C5498CFA5F3D" ma:contentTypeVersion="7" ma:contentTypeDescription="建立新的文件。" ma:contentTypeScope="" ma:versionID="e94382a82f192d7469dbdd43f0bd533a">
  <xsd:schema xmlns:xsd="http://www.w3.org/2001/XMLSchema" xmlns:xs="http://www.w3.org/2001/XMLSchema" xmlns:p="http://schemas.microsoft.com/office/2006/metadata/properties" xmlns:ns2="c663ac12-7c2c-4bed-ba33-b6d4744eb23f" xmlns:ns3="aea3641b-cbd2-4196-9034-48224ecbffa6" targetNamespace="http://schemas.microsoft.com/office/2006/metadata/properties" ma:root="true" ma:fieldsID="455f5a22a44b2ac549aed230a7fc7d2a" ns2:_="" ns3:_="">
    <xsd:import namespace="c663ac12-7c2c-4bed-ba33-b6d4744eb23f"/>
    <xsd:import namespace="aea3641b-cbd2-4196-9034-48224ecbff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63ac12-7c2c-4bed-ba33-b6d4744eb2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3641b-cbd2-4196-9034-48224ecbff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C75DC0-698F-49D2-8F82-92E09B7BB0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63ac12-7c2c-4bed-ba33-b6d4744eb23f"/>
    <ds:schemaRef ds:uri="aea3641b-cbd2-4196-9034-48224ecbff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EE169C-F420-4D58-A6BC-50847DD106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374D31-2C64-4A74-B413-B70199A7EE1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375</Words>
  <Application>Microsoft Office PowerPoint</Application>
  <PresentationFormat>寬螢幕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SimSun</vt:lpstr>
      <vt:lpstr>Calibri</vt:lpstr>
      <vt:lpstr>Microsoft Yahei</vt:lpstr>
      <vt:lpstr>Meiryo</vt:lpstr>
      <vt:lpstr>Verdana</vt:lpstr>
      <vt:lpstr>Arimo</vt:lpstr>
      <vt:lpstr>Arial</vt:lpstr>
      <vt:lpstr>Office 佈景主題</vt:lpstr>
      <vt:lpstr>專題報告</vt:lpstr>
      <vt:lpstr>目錄</vt:lpstr>
      <vt:lpstr>動機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資料庫</vt:lpstr>
      <vt:lpstr>程式介紹</vt:lpstr>
      <vt:lpstr>面臨到的問題</vt:lpstr>
      <vt:lpstr>解決方法</vt:lpstr>
      <vt:lpstr>未來發展</vt:lpstr>
      <vt:lpstr>感謝各位評審導師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專題報告</dc:title>
  <dc:creator>林佳杰</dc:creator>
  <cp:lastModifiedBy>咏裕 陳</cp:lastModifiedBy>
  <cp:revision>13</cp:revision>
  <dcterms:created xsi:type="dcterms:W3CDTF">2021-05-20T07:11:58Z</dcterms:created>
  <dcterms:modified xsi:type="dcterms:W3CDTF">2021-12-26T07:27:00Z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0x0101005C875D7555DAC94DA7C0C5498CFA5F3D</vt:lpwstr>
  </property>
</Properties>
</file>